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8" r:id="rId1"/>
  </p:sldMasterIdLst>
  <p:notesMasterIdLst>
    <p:notesMasterId r:id="rId26"/>
  </p:notesMasterIdLst>
  <p:handoutMasterIdLst>
    <p:handoutMasterId r:id="rId27"/>
  </p:handoutMasterIdLst>
  <p:sldIdLst>
    <p:sldId id="257" r:id="rId2"/>
    <p:sldId id="292" r:id="rId3"/>
    <p:sldId id="286" r:id="rId4"/>
    <p:sldId id="306" r:id="rId5"/>
    <p:sldId id="303" r:id="rId6"/>
    <p:sldId id="307" r:id="rId7"/>
    <p:sldId id="308" r:id="rId8"/>
    <p:sldId id="309" r:id="rId9"/>
    <p:sldId id="310" r:id="rId10"/>
    <p:sldId id="311" r:id="rId11"/>
    <p:sldId id="325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23" r:id="rId24"/>
    <p:sldId id="324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6E4A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19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95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B928736-AA0B-442D-A1AF-8261F7034BF9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D4F8076-E201-4AD9-9292-9CDC6E4C499D}" type="datetime1">
              <a:rPr lang="pt-PT" smtClean="0"/>
              <a:t>28/01/2021</a:t>
            </a:fld>
            <a:endParaRPr lang="en-US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pt"/>
              <a:t>Clique para editar os Estilos de texto do modelo global</a:t>
            </a:r>
            <a:endParaRPr lang="en-US"/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Title-GrommetsCombin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pPr rtl="0"/>
            <a:fld id="{9CED0CAB-5C98-4633-8227-766380E8BC6E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4257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385167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9839764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1390303"/>
      </p:ext>
    </p:extLst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923133"/>
      </p:ext>
    </p:extLst>
  </p:cSld>
  <p:clrMapOvr>
    <a:masterClrMapping/>
  </p:clrMapOvr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 com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906686"/>
      </p:ext>
    </p:extLst>
  </p:cSld>
  <p:clrMapOvr>
    <a:masterClrMapping/>
  </p:clrMapOvr>
  <p:hf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1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0349617"/>
      </p:ext>
    </p:extLst>
  </p:cSld>
  <p:clrMapOvr>
    <a:masterClrMapping/>
  </p:clrMapOvr>
  <p:hf sldNum="0"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5270683"/>
      </p:ext>
    </p:extLst>
  </p:cSld>
  <p:clrMapOvr>
    <a:masterClrMapping/>
  </p:clrMapOvr>
  <p:hf sldNum="0" hdr="0" ftr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2784285"/>
      </p:ext>
    </p:extLst>
  </p:cSld>
  <p:clrMapOvr>
    <a:masterClrMapping/>
  </p:clrMapOvr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7691578"/>
      </p:ext>
    </p:extLst>
  </p:cSld>
  <p:clrMapOvr>
    <a:masterClrMapping/>
  </p:clrMapOvr>
  <p:hf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7582FB0-8268-4450-AEFB-7C755E727544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1316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489824"/>
      </p:ext>
    </p:extLst>
  </p:cSld>
  <p:clrMapOvr>
    <a:masterClrMapping/>
  </p:clrMapOvr>
  <p:hf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1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1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554048"/>
      </p:ext>
    </p:extLst>
  </p:cSld>
  <p:clrMapOvr>
    <a:masterClrMapping/>
  </p:clrMapOvr>
  <p:hf sldNum="0" hdr="0" ftr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E5B8D0D-025A-4217-B697-16EEC070DDC8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5786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A763092-FB88-4F2E-B7A9-6AD9CA079CD0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6300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0572963"/>
      </p:ext>
    </p:extLst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E2C937DC-1FD7-45E0-8375-82F139FBDB0A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828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PanelContent-GrommetsCombined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956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  <p:sldLayoutId id="2147483950" r:id="rId12"/>
    <p:sldLayoutId id="2147483951" r:id="rId13"/>
    <p:sldLayoutId id="2147483952" r:id="rId14"/>
    <p:sldLayoutId id="2147483953" r:id="rId15"/>
    <p:sldLayoutId id="2147483954" r:id="rId16"/>
    <p:sldLayoutId id="2147483955" r:id="rId17"/>
  </p:sldLayoutIdLst>
  <p:hf sldNum="0" hdr="0" ftr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://picandgo.westeurope.cloudapp.azure.com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AF0FCDC-7BF8-4C15-B0DF-39495ABCC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40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3D09F1-D65C-4360-A042-A28A88B8D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4656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innerShdw blurRad="88900" dist="25400">
              <a:prstClr val="black">
                <a:alpha val="3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938687"/>
            <a:ext cx="5925988" cy="4009233"/>
          </a:xfrm>
        </p:spPr>
        <p:txBody>
          <a:bodyPr rtlCol="0" anchor="ctr">
            <a:normAutofit/>
          </a:bodyPr>
          <a:lstStyle/>
          <a:p>
            <a:pPr rtl="0"/>
            <a:r>
              <a:rPr lang="pt-PT" dirty="0">
                <a:solidFill>
                  <a:srgbClr val="010001"/>
                </a:solidFill>
              </a:rPr>
              <a:t>APRESENTAÇÃO</a:t>
            </a:r>
            <a:br>
              <a:rPr lang="pt-PT" dirty="0">
                <a:solidFill>
                  <a:srgbClr val="010001"/>
                </a:solidFill>
              </a:rPr>
            </a:br>
            <a:r>
              <a:rPr lang="pt-PT" dirty="0">
                <a:solidFill>
                  <a:srgbClr val="010001"/>
                </a:solidFill>
              </a:rPr>
              <a:t>FINAL</a:t>
            </a:r>
            <a:endParaRPr lang="pt-pt" dirty="0">
              <a:solidFill>
                <a:srgbClr val="01000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5080001"/>
            <a:ext cx="5925988" cy="944880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</a:pPr>
            <a:r>
              <a:rPr lang="pt-PT" sz="2400" dirty="0">
                <a:solidFill>
                  <a:srgbClr val="010001"/>
                </a:solidFill>
              </a:rPr>
              <a:t>Desenvolvimento Colaborativo</a:t>
            </a:r>
            <a:r>
              <a:rPr lang="pt-pt" sz="2400" dirty="0">
                <a:solidFill>
                  <a:srgbClr val="010001"/>
                </a:solidFill>
              </a:rPr>
              <a:t> do Software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FE3C79B-5339-404D-AD57-DEFDC8C11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9264" y="938687"/>
            <a:ext cx="587959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4646B48-D72A-4B29-9974-5196657AF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69264" y="4960395"/>
            <a:ext cx="5879592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Imagem 5" descr="Uma imagem com um edifício, espaço de repouso, banco, área lateral&#10;&#10;Descrição gerada automaticamente">
            <a:extLst>
              <a:ext uri="{FF2B5EF4-FFF2-40B4-BE49-F238E27FC236}">
                <a16:creationId xmlns:a16="http://schemas.microsoft.com/office/drawing/2014/main" id="{2FBC29ED-1336-4E64-ABD2-E3B2586A8FD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603"/>
          <a:stretch/>
        </p:blipFill>
        <p:spPr>
          <a:xfrm>
            <a:off x="7534656" y="10"/>
            <a:ext cx="4657344" cy="6857990"/>
          </a:xfrm>
          <a:prstGeom prst="rect">
            <a:avLst/>
          </a:prstGeom>
        </p:spPr>
      </p:pic>
      <p:sp>
        <p:nvSpPr>
          <p:cNvPr id="7" name="Subtítulo 2">
            <a:extLst>
              <a:ext uri="{FF2B5EF4-FFF2-40B4-BE49-F238E27FC236}">
                <a16:creationId xmlns:a16="http://schemas.microsoft.com/office/drawing/2014/main" id="{A1C753E7-F8D1-4CAA-96A7-4A307DBDFA8B}"/>
              </a:ext>
            </a:extLst>
          </p:cNvPr>
          <p:cNvSpPr txBox="1">
            <a:spLocks/>
          </p:cNvSpPr>
          <p:nvPr/>
        </p:nvSpPr>
        <p:spPr>
          <a:xfrm>
            <a:off x="974346" y="5919313"/>
            <a:ext cx="5925988" cy="4262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3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1800" dirty="0"/>
              <a:t>João Antunes - Luís pereira - Rui Pinto</a:t>
            </a:r>
            <a:endParaRPr lang="pt-pt" sz="1800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14B17A9D-B3EF-476A-B45B-2C406FF2DC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4656" y="15407"/>
            <a:ext cx="2504079" cy="139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EA8631-9C6A-49E6-9737-E0D6904D0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SPRINT  BACKLOG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1F91F08C-8297-4192-9045-D5B3670AC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782" y="2781052"/>
            <a:ext cx="10288436" cy="179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635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53B52D-64C5-41A2-9B98-5C56EC8E7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ESPECIFICAÇÃO  DA  API</a:t>
            </a:r>
          </a:p>
        </p:txBody>
      </p:sp>
      <p:pic>
        <p:nvPicPr>
          <p:cNvPr id="6" name="Marcador de Posição de Conteúdo 5" descr="Uma imagem com mesa&#10;&#10;Descrição gerada automaticamente">
            <a:extLst>
              <a:ext uri="{FF2B5EF4-FFF2-40B4-BE49-F238E27FC236}">
                <a16:creationId xmlns:a16="http://schemas.microsoft.com/office/drawing/2014/main" id="{4D65D269-EA6D-4CF1-9CCA-D810343CCC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106" y="2557993"/>
            <a:ext cx="7667788" cy="3317875"/>
          </a:xfrm>
        </p:spPr>
      </p:pic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2484809-997A-4B11-8969-6511C30BF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F5BAF06-A1C3-41CD-B482-A3F55490B9C6}" type="datetime1">
              <a:rPr lang="pt-PT" smtClean="0"/>
              <a:t>28/01/2021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977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EE1A806B-25E6-4FBF-A033-7F44915AFA4F}"/>
              </a:ext>
            </a:extLst>
          </p:cNvPr>
          <p:cNvSpPr txBox="1"/>
          <p:nvPr/>
        </p:nvSpPr>
        <p:spPr>
          <a:xfrm>
            <a:off x="485313" y="2767280"/>
            <a:ext cx="112213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000" dirty="0"/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30054604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B71CDB-F186-4193-829D-553355D5E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ISSUES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F269B11-2709-4034-B595-9A9F376895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Nos </a:t>
            </a:r>
            <a:r>
              <a:rPr lang="pt-PT" dirty="0" err="1"/>
              <a:t>issues</a:t>
            </a:r>
            <a:r>
              <a:rPr lang="pt-PT" dirty="0"/>
              <a:t> colocamos as tarefas que fizemos para o desenvolvimento do projeto.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E691417-A356-47C5-9171-4E45719B6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285" y="3041736"/>
            <a:ext cx="2703849" cy="3105065"/>
          </a:xfrm>
          <a:prstGeom prst="rect">
            <a:avLst/>
          </a:prstGeom>
        </p:spPr>
      </p:pic>
      <p:sp>
        <p:nvSpPr>
          <p:cNvPr id="7" name="Marcador de Posição de Conteúdo 2">
            <a:extLst>
              <a:ext uri="{FF2B5EF4-FFF2-40B4-BE49-F238E27FC236}">
                <a16:creationId xmlns:a16="http://schemas.microsoft.com/office/drawing/2014/main" id="{8B2D3D55-13AD-4670-80EA-03EA92A6032A}"/>
              </a:ext>
            </a:extLst>
          </p:cNvPr>
          <p:cNvSpPr txBox="1">
            <a:spLocks/>
          </p:cNvSpPr>
          <p:nvPr/>
        </p:nvSpPr>
        <p:spPr>
          <a:xfrm>
            <a:off x="5442886" y="3645074"/>
            <a:ext cx="1771701" cy="2230794"/>
          </a:xfrm>
          <a:prstGeom prst="rect">
            <a:avLst/>
          </a:prstGeom>
        </p:spPr>
        <p:txBody>
          <a:bodyPr vert="horz" lIns="91440" tIns="45720" rIns="91440" bIns="45720" numCol="1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PT" sz="2200" dirty="0"/>
              <a:t>Atribuído a:</a:t>
            </a:r>
          </a:p>
          <a:p>
            <a:r>
              <a:rPr lang="pt-PT" sz="2200" dirty="0" err="1"/>
              <a:t>Labels</a:t>
            </a:r>
            <a:endParaRPr lang="pt-PT" sz="2200" dirty="0"/>
          </a:p>
          <a:p>
            <a:r>
              <a:rPr lang="pt-PT" sz="2200" dirty="0"/>
              <a:t>Project</a:t>
            </a:r>
          </a:p>
          <a:p>
            <a:r>
              <a:rPr lang="pt-PT" sz="2200" dirty="0" err="1"/>
              <a:t>Milestone</a:t>
            </a:r>
            <a:endParaRPr lang="pt-PT" sz="2200" dirty="0"/>
          </a:p>
          <a:p>
            <a:endParaRPr lang="pt-PT" sz="2200" dirty="0"/>
          </a:p>
          <a:p>
            <a:endParaRPr lang="pt-PT" sz="2200" dirty="0"/>
          </a:p>
        </p:txBody>
      </p:sp>
    </p:spTree>
    <p:extLst>
      <p:ext uri="{BB962C8B-B14F-4D97-AF65-F5344CB8AC3E}">
        <p14:creationId xmlns:p14="http://schemas.microsoft.com/office/powerpoint/2010/main" val="2734622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40CA46-1F95-4778-9AE0-80BC3F148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MILESTONES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9FE6DB8-E9F5-4312-804C-64CB496D6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Sempre que se iniciamos um sprint no </a:t>
            </a:r>
            <a:r>
              <a:rPr lang="pt-PT" dirty="0" err="1"/>
              <a:t>scrum</a:t>
            </a:r>
            <a:r>
              <a:rPr lang="pt-PT" dirty="0"/>
              <a:t>, criamos </a:t>
            </a:r>
            <a:r>
              <a:rPr lang="pt-PT" dirty="0" err="1"/>
              <a:t>milestones</a:t>
            </a:r>
            <a:r>
              <a:rPr lang="pt-PT" dirty="0"/>
              <a:t> apropriados a esse sprint.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C5E9906-176D-4137-827F-7E0E188D9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84" y="3904952"/>
            <a:ext cx="9497513" cy="1506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269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7F2098-AEF7-4DC1-BB12-52F07FD8D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PROJECTS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2986FE9-5B9D-48B4-B0A2-C138EAF8AE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Para cada sprint utilizamos um projeto no GitHub para organizar e distribuir as tarefas por cada elemento do grupo.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7FF4B3C-450F-4C8C-BA1B-A108EAD1D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8386" y="3875410"/>
            <a:ext cx="9775225" cy="187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4596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E959CC-28B1-44B0-84CE-E41B4C9E7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ACTIONS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20C2FB2-9200-43ED-B6A1-615655957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PT" dirty="0"/>
              <a:t>No GitHub </a:t>
            </a:r>
            <a:r>
              <a:rPr lang="pt-PT" dirty="0" err="1"/>
              <a:t>Actions</a:t>
            </a:r>
            <a:r>
              <a:rPr lang="pt-PT" dirty="0"/>
              <a:t> usamos 2 </a:t>
            </a:r>
            <a:r>
              <a:rPr lang="pt-PT" dirty="0" err="1"/>
              <a:t>actions</a:t>
            </a:r>
            <a:r>
              <a:rPr lang="pt-PT" dirty="0"/>
              <a:t> para automatizar e acelerar o processo de desenvolvimento. Estes </a:t>
            </a:r>
            <a:r>
              <a:rPr lang="pt-PT" dirty="0" err="1"/>
              <a:t>actions</a:t>
            </a:r>
            <a:r>
              <a:rPr lang="pt-PT" dirty="0"/>
              <a:t> são disparados ao fazer </a:t>
            </a:r>
            <a:r>
              <a:rPr lang="pt-PT" dirty="0" err="1"/>
              <a:t>commits</a:t>
            </a:r>
            <a:r>
              <a:rPr lang="pt-PT" dirty="0"/>
              <a:t> e pull </a:t>
            </a:r>
            <a:r>
              <a:rPr lang="pt-PT" dirty="0" err="1"/>
              <a:t>requests</a:t>
            </a:r>
            <a:r>
              <a:rPr lang="pt-PT" dirty="0"/>
              <a:t> para a </a:t>
            </a:r>
            <a:r>
              <a:rPr lang="pt-PT" dirty="0" err="1"/>
              <a:t>branch</a:t>
            </a:r>
            <a:r>
              <a:rPr lang="pt-PT" dirty="0"/>
              <a:t> </a:t>
            </a:r>
            <a:r>
              <a:rPr lang="pt-PT" dirty="0" err="1"/>
              <a:t>main</a:t>
            </a:r>
            <a:r>
              <a:rPr lang="pt-PT" dirty="0"/>
              <a:t>.</a:t>
            </a:r>
          </a:p>
        </p:txBody>
      </p:sp>
      <p:sp>
        <p:nvSpPr>
          <p:cNvPr id="5" name="Marcador de Posição de Conteúdo 2">
            <a:extLst>
              <a:ext uri="{FF2B5EF4-FFF2-40B4-BE49-F238E27FC236}">
                <a16:creationId xmlns:a16="http://schemas.microsoft.com/office/drawing/2014/main" id="{DDE142B5-492A-4480-B940-C8B423FD005E}"/>
              </a:ext>
            </a:extLst>
          </p:cNvPr>
          <p:cNvSpPr txBox="1">
            <a:spLocks/>
          </p:cNvSpPr>
          <p:nvPr/>
        </p:nvSpPr>
        <p:spPr>
          <a:xfrm>
            <a:off x="1941535" y="4358479"/>
            <a:ext cx="10797436" cy="1303867"/>
          </a:xfrm>
          <a:prstGeom prst="rect">
            <a:avLst/>
          </a:prstGeom>
        </p:spPr>
        <p:txBody>
          <a:bodyPr vert="horz" lIns="91440" tIns="45720" rIns="91440" bIns="45720" numCol="2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PT" sz="3200" dirty="0"/>
              <a:t>Deploy do site na </a:t>
            </a:r>
            <a:r>
              <a:rPr lang="pt-PT" sz="3200" dirty="0" err="1"/>
              <a:t>Azure</a:t>
            </a:r>
            <a:r>
              <a:rPr lang="pt-PT" sz="3200" dirty="0"/>
              <a:t> </a:t>
            </a:r>
          </a:p>
          <a:p>
            <a:endParaRPr lang="pt-PT" sz="3200" dirty="0"/>
          </a:p>
          <a:p>
            <a:r>
              <a:rPr lang="pt-PT" sz="3200" dirty="0"/>
              <a:t>Testar código </a:t>
            </a:r>
          </a:p>
        </p:txBody>
      </p:sp>
    </p:spTree>
    <p:extLst>
      <p:ext uri="{BB962C8B-B14F-4D97-AF65-F5344CB8AC3E}">
        <p14:creationId xmlns:p14="http://schemas.microsoft.com/office/powerpoint/2010/main" val="3791527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488897-99FF-4D83-9D40-19544E122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PAGES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0760AC0-DBD7-4C7A-B0D2-744B213F4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6165" y="2682193"/>
            <a:ext cx="4320433" cy="3318936"/>
          </a:xfrm>
        </p:spPr>
        <p:txBody>
          <a:bodyPr/>
          <a:lstStyle/>
          <a:p>
            <a:r>
              <a:rPr lang="pt-PT" dirty="0"/>
              <a:t>No GitHub </a:t>
            </a:r>
            <a:r>
              <a:rPr lang="pt-PT" dirty="0" err="1"/>
              <a:t>Pages</a:t>
            </a:r>
            <a:r>
              <a:rPr lang="pt-PT" dirty="0"/>
              <a:t> é onde apresentamos a documentação da API REST.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F5D36A6-48D7-4AE4-96E1-975B232C3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780" y="2519957"/>
            <a:ext cx="4205056" cy="375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0273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0C0AC6-BA85-42FB-AD33-31C368A13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RELEASES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DC0F437-BBCE-4A57-81C1-85B2D1D446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0476" y="2675021"/>
            <a:ext cx="3124636" cy="3200847"/>
          </a:xfrm>
          <a:prstGeom prst="rect">
            <a:avLst/>
          </a:prstGeom>
        </p:spPr>
      </p:pic>
      <p:sp>
        <p:nvSpPr>
          <p:cNvPr id="7" name="Marcador de Posição de Conteúdo 2">
            <a:extLst>
              <a:ext uri="{FF2B5EF4-FFF2-40B4-BE49-F238E27FC236}">
                <a16:creationId xmlns:a16="http://schemas.microsoft.com/office/drawing/2014/main" id="{78B3B304-E543-4694-B15F-533C48501659}"/>
              </a:ext>
            </a:extLst>
          </p:cNvPr>
          <p:cNvSpPr txBox="1">
            <a:spLocks/>
          </p:cNvSpPr>
          <p:nvPr/>
        </p:nvSpPr>
        <p:spPr>
          <a:xfrm>
            <a:off x="1608552" y="2675021"/>
            <a:ext cx="4320433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Nas </a:t>
            </a:r>
            <a:r>
              <a:rPr lang="pt-PT" dirty="0" err="1"/>
              <a:t>releases</a:t>
            </a:r>
            <a:r>
              <a:rPr lang="pt-PT" dirty="0"/>
              <a:t> do GitHub criamos as versões </a:t>
            </a:r>
            <a:r>
              <a:rPr lang="pt-PT"/>
              <a:t>do projeto.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2973141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0D8242-E092-4E13-BB93-FD244391C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README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FD03EE5-6D26-436D-BB02-AB2E401BA4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1" y="2523261"/>
            <a:ext cx="5543810" cy="3725139"/>
          </a:xfrm>
          <a:prstGeom prst="rect">
            <a:avLst/>
          </a:prstGeom>
        </p:spPr>
      </p:pic>
      <p:sp>
        <p:nvSpPr>
          <p:cNvPr id="7" name="Marcador de Posição de Conteúdo 2">
            <a:extLst>
              <a:ext uri="{FF2B5EF4-FFF2-40B4-BE49-F238E27FC236}">
                <a16:creationId xmlns:a16="http://schemas.microsoft.com/office/drawing/2014/main" id="{48D4A8E9-9263-48D6-B557-37FB8AE031EB}"/>
              </a:ext>
            </a:extLst>
          </p:cNvPr>
          <p:cNvSpPr txBox="1">
            <a:spLocks/>
          </p:cNvSpPr>
          <p:nvPr/>
        </p:nvSpPr>
        <p:spPr>
          <a:xfrm>
            <a:off x="7465512" y="2943616"/>
            <a:ext cx="3200401" cy="17892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PT" sz="2200" dirty="0"/>
              <a:t>Página principal de visualização do GitHub, por isso temos apostado na sua criação.</a:t>
            </a:r>
          </a:p>
        </p:txBody>
      </p:sp>
    </p:spTree>
    <p:extLst>
      <p:ext uri="{BB962C8B-B14F-4D97-AF65-F5344CB8AC3E}">
        <p14:creationId xmlns:p14="http://schemas.microsoft.com/office/powerpoint/2010/main" val="450231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lvl="0" rtl="0">
              <a:lnSpc>
                <a:spcPct val="150000"/>
              </a:lnSpc>
            </a:pPr>
            <a:r>
              <a:rPr lang="pt-PT" sz="5400" dirty="0">
                <a:solidFill>
                  <a:schemeClr val="tx1"/>
                </a:solidFill>
              </a:rPr>
              <a:t>O QUE VAMOS FALAR ?</a:t>
            </a:r>
            <a:endParaRPr lang="pt-pt" sz="5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C86F4E1-FF72-4CC9-9147-3E5D56C034A0}"/>
              </a:ext>
            </a:extLst>
          </p:cNvPr>
          <p:cNvSpPr txBox="1"/>
          <p:nvPr/>
        </p:nvSpPr>
        <p:spPr>
          <a:xfrm>
            <a:off x="2814221" y="4001440"/>
            <a:ext cx="19205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sz="3200" dirty="0"/>
              <a:t>SCRUM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C90D926-A36B-4B9B-9635-AB35B022A4E5}"/>
              </a:ext>
            </a:extLst>
          </p:cNvPr>
          <p:cNvSpPr txBox="1"/>
          <p:nvPr/>
        </p:nvSpPr>
        <p:spPr>
          <a:xfrm>
            <a:off x="6442228" y="3563649"/>
            <a:ext cx="354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/>
              <a:t>Ferramentas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C22B786-C49A-4AB2-8840-EAB8CD46DE9E}"/>
              </a:ext>
            </a:extLst>
          </p:cNvPr>
          <p:cNvSpPr txBox="1"/>
          <p:nvPr/>
        </p:nvSpPr>
        <p:spPr>
          <a:xfrm>
            <a:off x="6442228" y="4521328"/>
            <a:ext cx="354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 err="1"/>
              <a:t>Product</a:t>
            </a:r>
            <a:r>
              <a:rPr lang="pt-PT" sz="3200" dirty="0"/>
              <a:t> </a:t>
            </a:r>
            <a:r>
              <a:rPr lang="pt-PT" sz="3200" dirty="0" err="1"/>
              <a:t>Backlog</a:t>
            </a:r>
            <a:endParaRPr lang="pt-PT" sz="3200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4BCF74A-1805-4BBE-A7CE-3359EBED289A}"/>
              </a:ext>
            </a:extLst>
          </p:cNvPr>
          <p:cNvSpPr txBox="1"/>
          <p:nvPr/>
        </p:nvSpPr>
        <p:spPr>
          <a:xfrm>
            <a:off x="6442228" y="2605970"/>
            <a:ext cx="354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/>
              <a:t>Descrição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7E24341-3D31-43E3-A88C-C05CF9D52AF6}"/>
              </a:ext>
            </a:extLst>
          </p:cNvPr>
          <p:cNvSpPr txBox="1"/>
          <p:nvPr/>
        </p:nvSpPr>
        <p:spPr>
          <a:xfrm>
            <a:off x="6442229" y="5479007"/>
            <a:ext cx="35451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/>
              <a:t>Sprint </a:t>
            </a:r>
            <a:r>
              <a:rPr lang="pt-PT" sz="3200" dirty="0" err="1"/>
              <a:t>Backlog</a:t>
            </a:r>
            <a:endParaRPr lang="pt-PT" sz="3200" dirty="0"/>
          </a:p>
        </p:txBody>
      </p:sp>
      <p:cxnSp>
        <p:nvCxnSpPr>
          <p:cNvPr id="20" name="Conexão: Ângulo Reto 19">
            <a:extLst>
              <a:ext uri="{FF2B5EF4-FFF2-40B4-BE49-F238E27FC236}">
                <a16:creationId xmlns:a16="http://schemas.microsoft.com/office/drawing/2014/main" id="{D02310B4-12F1-4059-9618-AD7495C8A566}"/>
              </a:ext>
            </a:extLst>
          </p:cNvPr>
          <p:cNvCxnSpPr>
            <a:cxnSpLocks/>
            <a:stCxn id="4" idx="3"/>
            <a:endCxn id="13" idx="1"/>
          </p:cNvCxnSpPr>
          <p:nvPr/>
        </p:nvCxnSpPr>
        <p:spPr>
          <a:xfrm>
            <a:off x="4734758" y="4293828"/>
            <a:ext cx="1707471" cy="147756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exão: Ângulo Reto 22">
            <a:extLst>
              <a:ext uri="{FF2B5EF4-FFF2-40B4-BE49-F238E27FC236}">
                <a16:creationId xmlns:a16="http://schemas.microsoft.com/office/drawing/2014/main" id="{BAE285C3-862D-4EE0-9EEA-6419B6DB9228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 flipV="1">
            <a:off x="4734758" y="2898358"/>
            <a:ext cx="1707470" cy="139547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exão: Ângulo Reto 26">
            <a:extLst>
              <a:ext uri="{FF2B5EF4-FFF2-40B4-BE49-F238E27FC236}">
                <a16:creationId xmlns:a16="http://schemas.microsoft.com/office/drawing/2014/main" id="{B8F44146-623A-46BC-9BCF-59A2AA44939D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4734758" y="4293828"/>
            <a:ext cx="1707470" cy="519888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Conexão: Ângulo Reto 28">
            <a:extLst>
              <a:ext uri="{FF2B5EF4-FFF2-40B4-BE49-F238E27FC236}">
                <a16:creationId xmlns:a16="http://schemas.microsoft.com/office/drawing/2014/main" id="{13E81B5C-C65E-47E7-85F0-7E22F164E808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 flipV="1">
            <a:off x="4734758" y="3856037"/>
            <a:ext cx="1707470" cy="43779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57087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50E9AF-0742-44E9-8B98-5F1D6F363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LICENÇA</a:t>
            </a:r>
          </a:p>
        </p:txBody>
      </p:sp>
      <p:sp>
        <p:nvSpPr>
          <p:cNvPr id="7" name="Marcador de Posição de Conteúdo 2">
            <a:extLst>
              <a:ext uri="{FF2B5EF4-FFF2-40B4-BE49-F238E27FC236}">
                <a16:creationId xmlns:a16="http://schemas.microsoft.com/office/drawing/2014/main" id="{3B73331E-B692-416F-A89A-3C62B3529F0E}"/>
              </a:ext>
            </a:extLst>
          </p:cNvPr>
          <p:cNvSpPr txBox="1">
            <a:spLocks/>
          </p:cNvSpPr>
          <p:nvPr/>
        </p:nvSpPr>
        <p:spPr>
          <a:xfrm>
            <a:off x="2243117" y="2789764"/>
            <a:ext cx="7705765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Utilizamos a licença MIT, por ser uma licença bastante utilizada que permite termos os direitos do projeto, mas que outras pessoas podem contribuir com as suas ideias.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1004DFED-83EC-4E19-A5A6-A58F0DF11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479" y="4412698"/>
            <a:ext cx="7003040" cy="1416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3176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EE1A806B-25E6-4FBF-A033-7F44915AFA4F}"/>
              </a:ext>
            </a:extLst>
          </p:cNvPr>
          <p:cNvSpPr txBox="1"/>
          <p:nvPr/>
        </p:nvSpPr>
        <p:spPr>
          <a:xfrm>
            <a:off x="485313" y="2767280"/>
            <a:ext cx="112213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000" dirty="0"/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26955735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8E668C-E311-4E79-A3AD-DEF9F6FDD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BASE  DE  DADOS</a:t>
            </a:r>
          </a:p>
        </p:txBody>
      </p:sp>
      <p:pic>
        <p:nvPicPr>
          <p:cNvPr id="5" name="Marcador de Posição de Conteúdo 5">
            <a:extLst>
              <a:ext uri="{FF2B5EF4-FFF2-40B4-BE49-F238E27FC236}">
                <a16:creationId xmlns:a16="http://schemas.microsoft.com/office/drawing/2014/main" id="{C74729D2-7A30-4704-ACD8-E4ABA507F7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8" t="7640" r="4456" b="6374"/>
          <a:stretch/>
        </p:blipFill>
        <p:spPr>
          <a:xfrm>
            <a:off x="2981196" y="2450235"/>
            <a:ext cx="6042260" cy="3919701"/>
          </a:xfrm>
        </p:spPr>
      </p:pic>
    </p:spTree>
    <p:extLst>
      <p:ext uri="{BB962C8B-B14F-4D97-AF65-F5344CB8AC3E}">
        <p14:creationId xmlns:p14="http://schemas.microsoft.com/office/powerpoint/2010/main" val="42232884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50E9AF-0742-44E9-8B98-5F1D6F363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DEPLOY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A00207C-53A4-4511-B8B5-76E6CDE42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9136" y="5863168"/>
            <a:ext cx="8190976" cy="7440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PT" dirty="0">
                <a:hlinkClick r:id="rId2"/>
              </a:rPr>
              <a:t>http://picandgo.westeurope.cloudapp.azure.com/</a:t>
            </a:r>
            <a:r>
              <a:rPr lang="pt-PT" dirty="0"/>
              <a:t> 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AC9C24A-9F1D-4CD8-AFA0-662257D137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7817" y="2586188"/>
            <a:ext cx="6410838" cy="32769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Marcador de Posição de Conteúdo 2">
            <a:extLst>
              <a:ext uri="{FF2B5EF4-FFF2-40B4-BE49-F238E27FC236}">
                <a16:creationId xmlns:a16="http://schemas.microsoft.com/office/drawing/2014/main" id="{427686B8-1878-407D-8F43-D97E8D270A0E}"/>
              </a:ext>
            </a:extLst>
          </p:cNvPr>
          <p:cNvSpPr txBox="1">
            <a:spLocks/>
          </p:cNvSpPr>
          <p:nvPr/>
        </p:nvSpPr>
        <p:spPr>
          <a:xfrm>
            <a:off x="8724724" y="3397249"/>
            <a:ext cx="2705276" cy="13038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pt-PT" sz="3200" dirty="0" err="1"/>
              <a:t>Azure</a:t>
            </a:r>
            <a:r>
              <a:rPr lang="pt-PT" sz="3200" dirty="0"/>
              <a:t> </a:t>
            </a:r>
          </a:p>
          <a:p>
            <a:r>
              <a:rPr lang="pt-PT" sz="3200" dirty="0"/>
              <a:t>Docker</a:t>
            </a:r>
          </a:p>
        </p:txBody>
      </p:sp>
    </p:spTree>
    <p:extLst>
      <p:ext uri="{BB962C8B-B14F-4D97-AF65-F5344CB8AC3E}">
        <p14:creationId xmlns:p14="http://schemas.microsoft.com/office/powerpoint/2010/main" val="13311215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50E9AF-0742-44E9-8B98-5F1D6F363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TESTES  DE  RELEASE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A00207C-53A4-4511-B8B5-76E6CDE42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1841" y="2556932"/>
            <a:ext cx="4120016" cy="3318936"/>
          </a:xfrm>
        </p:spPr>
        <p:txBody>
          <a:bodyPr/>
          <a:lstStyle/>
          <a:p>
            <a:r>
              <a:rPr lang="pt-PT" dirty="0"/>
              <a:t>Utilizamos estes testes com o intuito de testar as funcionalidades a cada versão lançada.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463F8A7-6FEA-4FC0-B814-879508F6B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661" y="2462562"/>
            <a:ext cx="5034332" cy="350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567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lvl="0" rtl="0">
              <a:lnSpc>
                <a:spcPct val="150000"/>
              </a:lnSpc>
            </a:pPr>
            <a:r>
              <a:rPr lang="pt-PT" sz="5400" dirty="0">
                <a:solidFill>
                  <a:schemeClr val="tx1"/>
                </a:solidFill>
              </a:rPr>
              <a:t>O QUE VAMOS FALAR ?</a:t>
            </a:r>
            <a:endParaRPr lang="pt-pt" sz="5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1CDEDE4C-21F8-415A-B9C0-659C68CE182B}"/>
              </a:ext>
            </a:extLst>
          </p:cNvPr>
          <p:cNvSpPr txBox="1"/>
          <p:nvPr/>
        </p:nvSpPr>
        <p:spPr>
          <a:xfrm>
            <a:off x="5262960" y="4072462"/>
            <a:ext cx="17681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/>
              <a:t>GITHUB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EC8B5EF-9E55-4BC0-ACBC-62F1307EBCA5}"/>
              </a:ext>
            </a:extLst>
          </p:cNvPr>
          <p:cNvSpPr txBox="1"/>
          <p:nvPr/>
        </p:nvSpPr>
        <p:spPr>
          <a:xfrm>
            <a:off x="8012089" y="3634671"/>
            <a:ext cx="1566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 err="1"/>
              <a:t>Releases</a:t>
            </a:r>
            <a:endParaRPr lang="pt-PT" sz="32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4426904-755F-4A2E-AC0F-0BD2C9867C67}"/>
              </a:ext>
            </a:extLst>
          </p:cNvPr>
          <p:cNvSpPr txBox="1"/>
          <p:nvPr/>
        </p:nvSpPr>
        <p:spPr>
          <a:xfrm>
            <a:off x="8012089" y="4592350"/>
            <a:ext cx="1566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 err="1"/>
              <a:t>Readme</a:t>
            </a:r>
            <a:endParaRPr lang="pt-PT" sz="3200" dirty="0"/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94FBE476-8EE7-4632-BD2E-32B657582BCD}"/>
              </a:ext>
            </a:extLst>
          </p:cNvPr>
          <p:cNvSpPr txBox="1"/>
          <p:nvPr/>
        </p:nvSpPr>
        <p:spPr>
          <a:xfrm>
            <a:off x="8012089" y="2676992"/>
            <a:ext cx="1566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 err="1"/>
              <a:t>Pages</a:t>
            </a:r>
            <a:endParaRPr lang="pt-PT" sz="3200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6F502A7-EA7E-48F2-887D-3E24E1FB220E}"/>
              </a:ext>
            </a:extLst>
          </p:cNvPr>
          <p:cNvSpPr txBox="1"/>
          <p:nvPr/>
        </p:nvSpPr>
        <p:spPr>
          <a:xfrm>
            <a:off x="8012090" y="5550029"/>
            <a:ext cx="15669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/>
              <a:t>Licença</a:t>
            </a:r>
          </a:p>
        </p:txBody>
      </p:sp>
      <p:cxnSp>
        <p:nvCxnSpPr>
          <p:cNvPr id="15" name="Conexão: Ângulo Reto 14">
            <a:extLst>
              <a:ext uri="{FF2B5EF4-FFF2-40B4-BE49-F238E27FC236}">
                <a16:creationId xmlns:a16="http://schemas.microsoft.com/office/drawing/2014/main" id="{C6FC0B64-756B-46AA-9238-810C2D652AD2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>
            <a:off x="7031111" y="4364850"/>
            <a:ext cx="980979" cy="147756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6" name="Conexão: Ângulo Reto 15">
            <a:extLst>
              <a:ext uri="{FF2B5EF4-FFF2-40B4-BE49-F238E27FC236}">
                <a16:creationId xmlns:a16="http://schemas.microsoft.com/office/drawing/2014/main" id="{6C8B4833-7844-4EAF-8DB2-52CA715A69E3}"/>
              </a:ext>
            </a:extLst>
          </p:cNvPr>
          <p:cNvCxnSpPr>
            <a:cxnSpLocks/>
            <a:stCxn id="7" idx="3"/>
            <a:endCxn id="13" idx="1"/>
          </p:cNvCxnSpPr>
          <p:nvPr/>
        </p:nvCxnSpPr>
        <p:spPr>
          <a:xfrm flipV="1">
            <a:off x="7031111" y="2969380"/>
            <a:ext cx="980978" cy="139547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7" name="Conexão: Ângulo Reto 16">
            <a:extLst>
              <a:ext uri="{FF2B5EF4-FFF2-40B4-BE49-F238E27FC236}">
                <a16:creationId xmlns:a16="http://schemas.microsoft.com/office/drawing/2014/main" id="{C5CD2938-8765-4E49-A9E9-368D651B8F78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7031111" y="4364850"/>
            <a:ext cx="980978" cy="519888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Conexão: Ângulo Reto 17">
            <a:extLst>
              <a:ext uri="{FF2B5EF4-FFF2-40B4-BE49-F238E27FC236}">
                <a16:creationId xmlns:a16="http://schemas.microsoft.com/office/drawing/2014/main" id="{B8A17835-B429-493B-B2E3-E9673FB98BE2}"/>
              </a:ext>
            </a:extLst>
          </p:cNvPr>
          <p:cNvCxnSpPr>
            <a:cxnSpLocks/>
            <a:stCxn id="7" idx="3"/>
            <a:endCxn id="8" idx="1"/>
          </p:cNvCxnSpPr>
          <p:nvPr/>
        </p:nvCxnSpPr>
        <p:spPr>
          <a:xfrm flipV="1">
            <a:off x="7031111" y="3927059"/>
            <a:ext cx="980978" cy="43779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F22616D8-209E-4394-B0C9-11D6A964E5B9}"/>
              </a:ext>
            </a:extLst>
          </p:cNvPr>
          <p:cNvSpPr txBox="1"/>
          <p:nvPr/>
        </p:nvSpPr>
        <p:spPr>
          <a:xfrm>
            <a:off x="2228294" y="3634671"/>
            <a:ext cx="19516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sz="3200" dirty="0" err="1"/>
              <a:t>Milestones</a:t>
            </a:r>
            <a:endParaRPr lang="pt-PT" sz="3200" dirty="0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B22A920F-846A-46B6-8702-DA9B549C9220}"/>
              </a:ext>
            </a:extLst>
          </p:cNvPr>
          <p:cNvSpPr txBox="1"/>
          <p:nvPr/>
        </p:nvSpPr>
        <p:spPr>
          <a:xfrm>
            <a:off x="2228294" y="4592350"/>
            <a:ext cx="19516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sz="3200" dirty="0" err="1"/>
              <a:t>Projects</a:t>
            </a:r>
            <a:endParaRPr lang="pt-PT" sz="3200" dirty="0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10FA0AF2-67B9-4852-B493-BD221E8C53D3}"/>
              </a:ext>
            </a:extLst>
          </p:cNvPr>
          <p:cNvSpPr txBox="1"/>
          <p:nvPr/>
        </p:nvSpPr>
        <p:spPr>
          <a:xfrm>
            <a:off x="2228294" y="2676992"/>
            <a:ext cx="19516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sz="3200" dirty="0" err="1"/>
              <a:t>Issues</a:t>
            </a:r>
            <a:endParaRPr lang="pt-PT" sz="3200" dirty="0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BC9C414F-75BF-4617-B60B-4A2C62FE6703}"/>
              </a:ext>
            </a:extLst>
          </p:cNvPr>
          <p:cNvSpPr txBox="1"/>
          <p:nvPr/>
        </p:nvSpPr>
        <p:spPr>
          <a:xfrm>
            <a:off x="2228295" y="5550029"/>
            <a:ext cx="19516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sz="3200" dirty="0" err="1"/>
              <a:t>Actions</a:t>
            </a:r>
            <a:endParaRPr lang="pt-PT" sz="3200" dirty="0"/>
          </a:p>
        </p:txBody>
      </p:sp>
      <p:cxnSp>
        <p:nvCxnSpPr>
          <p:cNvPr id="36" name="Conexão: Ângulo Reto 35">
            <a:extLst>
              <a:ext uri="{FF2B5EF4-FFF2-40B4-BE49-F238E27FC236}">
                <a16:creationId xmlns:a16="http://schemas.microsoft.com/office/drawing/2014/main" id="{19C8E906-6342-42B6-B7D8-47A19E3CC41C}"/>
              </a:ext>
            </a:extLst>
          </p:cNvPr>
          <p:cNvCxnSpPr>
            <a:cxnSpLocks/>
            <a:stCxn id="7" idx="1"/>
            <a:endCxn id="31" idx="3"/>
          </p:cNvCxnSpPr>
          <p:nvPr/>
        </p:nvCxnSpPr>
        <p:spPr>
          <a:xfrm rot="10800000" flipV="1">
            <a:off x="4179910" y="4364849"/>
            <a:ext cx="1083050" cy="147756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onexão: Ângulo Reto 38">
            <a:extLst>
              <a:ext uri="{FF2B5EF4-FFF2-40B4-BE49-F238E27FC236}">
                <a16:creationId xmlns:a16="http://schemas.microsoft.com/office/drawing/2014/main" id="{FFB5B927-7073-46F7-8CC4-65114C24C68B}"/>
              </a:ext>
            </a:extLst>
          </p:cNvPr>
          <p:cNvCxnSpPr>
            <a:cxnSpLocks/>
            <a:stCxn id="7" idx="1"/>
            <a:endCxn id="29" idx="3"/>
          </p:cNvCxnSpPr>
          <p:nvPr/>
        </p:nvCxnSpPr>
        <p:spPr>
          <a:xfrm rot="10800000" flipV="1">
            <a:off x="4179910" y="4364850"/>
            <a:ext cx="1083051" cy="519888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Conexão: Ângulo Reto 41">
            <a:extLst>
              <a:ext uri="{FF2B5EF4-FFF2-40B4-BE49-F238E27FC236}">
                <a16:creationId xmlns:a16="http://schemas.microsoft.com/office/drawing/2014/main" id="{EA29F94C-BAD5-4F77-947D-82DCC5E382CC}"/>
              </a:ext>
            </a:extLst>
          </p:cNvPr>
          <p:cNvCxnSpPr>
            <a:cxnSpLocks/>
            <a:stCxn id="7" idx="1"/>
            <a:endCxn id="30" idx="3"/>
          </p:cNvCxnSpPr>
          <p:nvPr/>
        </p:nvCxnSpPr>
        <p:spPr>
          <a:xfrm rot="10800000">
            <a:off x="4179910" y="2969380"/>
            <a:ext cx="1083051" cy="139547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3" name="Conexão: Ângulo Reto 42">
            <a:extLst>
              <a:ext uri="{FF2B5EF4-FFF2-40B4-BE49-F238E27FC236}">
                <a16:creationId xmlns:a16="http://schemas.microsoft.com/office/drawing/2014/main" id="{1239B472-AF4A-424B-8A08-31346C65CBF4}"/>
              </a:ext>
            </a:extLst>
          </p:cNvPr>
          <p:cNvCxnSpPr>
            <a:cxnSpLocks/>
            <a:stCxn id="7" idx="1"/>
            <a:endCxn id="28" idx="3"/>
          </p:cNvCxnSpPr>
          <p:nvPr/>
        </p:nvCxnSpPr>
        <p:spPr>
          <a:xfrm rot="10800000">
            <a:off x="4179910" y="3927060"/>
            <a:ext cx="1083051" cy="437791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523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/>
          <a:p>
            <a:pPr lvl="0" rtl="0">
              <a:lnSpc>
                <a:spcPct val="150000"/>
              </a:lnSpc>
            </a:pPr>
            <a:r>
              <a:rPr lang="pt-PT" sz="5400" dirty="0">
                <a:solidFill>
                  <a:schemeClr val="tx1"/>
                </a:solidFill>
              </a:rPr>
              <a:t>O QUE VAMOS FALAR ?</a:t>
            </a:r>
            <a:endParaRPr lang="pt-pt" sz="5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2C86F4E1-FF72-4CC9-9147-3E5D56C034A0}"/>
              </a:ext>
            </a:extLst>
          </p:cNvPr>
          <p:cNvSpPr txBox="1"/>
          <p:nvPr/>
        </p:nvSpPr>
        <p:spPr>
          <a:xfrm>
            <a:off x="5375491" y="4001440"/>
            <a:ext cx="1068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sz="3200" dirty="0"/>
              <a:t>SITE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C22B786-C49A-4AB2-8840-EAB8CD46DE9E}"/>
              </a:ext>
            </a:extLst>
          </p:cNvPr>
          <p:cNvSpPr txBox="1"/>
          <p:nvPr/>
        </p:nvSpPr>
        <p:spPr>
          <a:xfrm>
            <a:off x="8151241" y="4001439"/>
            <a:ext cx="14544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 err="1"/>
              <a:t>Deploy</a:t>
            </a:r>
            <a:endParaRPr lang="pt-PT" sz="3200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94BCF74A-1805-4BBE-A7CE-3359EBED289A}"/>
              </a:ext>
            </a:extLst>
          </p:cNvPr>
          <p:cNvSpPr txBox="1"/>
          <p:nvPr/>
        </p:nvSpPr>
        <p:spPr>
          <a:xfrm>
            <a:off x="8151241" y="2605970"/>
            <a:ext cx="2617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/>
              <a:t>Base de Dados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E7E24341-3D31-43E3-A88C-C05CF9D52AF6}"/>
              </a:ext>
            </a:extLst>
          </p:cNvPr>
          <p:cNvSpPr txBox="1"/>
          <p:nvPr/>
        </p:nvSpPr>
        <p:spPr>
          <a:xfrm>
            <a:off x="8151242" y="5479007"/>
            <a:ext cx="292809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/>
              <a:t>Testes de </a:t>
            </a:r>
            <a:r>
              <a:rPr lang="pt-PT" sz="3200" dirty="0" err="1"/>
              <a:t>Release</a:t>
            </a:r>
            <a:endParaRPr lang="pt-PT" sz="3200" dirty="0"/>
          </a:p>
        </p:txBody>
      </p:sp>
      <p:cxnSp>
        <p:nvCxnSpPr>
          <p:cNvPr id="20" name="Conexão: Ângulo Reto 19">
            <a:extLst>
              <a:ext uri="{FF2B5EF4-FFF2-40B4-BE49-F238E27FC236}">
                <a16:creationId xmlns:a16="http://schemas.microsoft.com/office/drawing/2014/main" id="{D02310B4-12F1-4059-9618-AD7495C8A566}"/>
              </a:ext>
            </a:extLst>
          </p:cNvPr>
          <p:cNvCxnSpPr>
            <a:cxnSpLocks/>
            <a:stCxn id="4" idx="3"/>
            <a:endCxn id="13" idx="1"/>
          </p:cNvCxnSpPr>
          <p:nvPr/>
        </p:nvCxnSpPr>
        <p:spPr>
          <a:xfrm>
            <a:off x="6443771" y="4293828"/>
            <a:ext cx="1707471" cy="147756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3" name="Conexão: Ângulo Reto 22">
            <a:extLst>
              <a:ext uri="{FF2B5EF4-FFF2-40B4-BE49-F238E27FC236}">
                <a16:creationId xmlns:a16="http://schemas.microsoft.com/office/drawing/2014/main" id="{BAE285C3-862D-4EE0-9EEA-6419B6DB9228}"/>
              </a:ext>
            </a:extLst>
          </p:cNvPr>
          <p:cNvCxnSpPr>
            <a:cxnSpLocks/>
            <a:stCxn id="4" idx="3"/>
            <a:endCxn id="12" idx="1"/>
          </p:cNvCxnSpPr>
          <p:nvPr/>
        </p:nvCxnSpPr>
        <p:spPr>
          <a:xfrm flipV="1">
            <a:off x="6443771" y="2898358"/>
            <a:ext cx="1707470" cy="1395470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Conexão: Ângulo Reto 9">
            <a:extLst>
              <a:ext uri="{FF2B5EF4-FFF2-40B4-BE49-F238E27FC236}">
                <a16:creationId xmlns:a16="http://schemas.microsoft.com/office/drawing/2014/main" id="{168321E4-C11E-4F74-87BA-062E9DCC1C07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 flipV="1">
            <a:off x="6443771" y="4293827"/>
            <a:ext cx="1707470" cy="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7B341AB-353A-497D-8913-387B9C33C08E}"/>
              </a:ext>
            </a:extLst>
          </p:cNvPr>
          <p:cNvSpPr txBox="1"/>
          <p:nvPr/>
        </p:nvSpPr>
        <p:spPr>
          <a:xfrm>
            <a:off x="1052554" y="3755216"/>
            <a:ext cx="252586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PT" sz="3200" dirty="0"/>
              <a:t>Especificação da API</a:t>
            </a:r>
          </a:p>
        </p:txBody>
      </p:sp>
      <p:cxnSp>
        <p:nvCxnSpPr>
          <p:cNvPr id="15" name="Conexão: Ângulo Reto 14">
            <a:extLst>
              <a:ext uri="{FF2B5EF4-FFF2-40B4-BE49-F238E27FC236}">
                <a16:creationId xmlns:a16="http://schemas.microsoft.com/office/drawing/2014/main" id="{2ED3B873-698A-4599-80D6-2C4EAF52B99B}"/>
              </a:ext>
            </a:extLst>
          </p:cNvPr>
          <p:cNvCxnSpPr>
            <a:cxnSpLocks/>
          </p:cNvCxnSpPr>
          <p:nvPr/>
        </p:nvCxnSpPr>
        <p:spPr>
          <a:xfrm flipV="1">
            <a:off x="3668020" y="4293825"/>
            <a:ext cx="1707470" cy="1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6006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>
            <a:extLst>
              <a:ext uri="{FF2B5EF4-FFF2-40B4-BE49-F238E27FC236}">
                <a16:creationId xmlns:a16="http://schemas.microsoft.com/office/drawing/2014/main" id="{EE1A806B-25E6-4FBF-A033-7F44915AFA4F}"/>
              </a:ext>
            </a:extLst>
          </p:cNvPr>
          <p:cNvSpPr txBox="1"/>
          <p:nvPr/>
        </p:nvSpPr>
        <p:spPr>
          <a:xfrm>
            <a:off x="485313" y="2767280"/>
            <a:ext cx="112213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8000" dirty="0"/>
              <a:t>SCRUM</a:t>
            </a:r>
          </a:p>
        </p:txBody>
      </p:sp>
    </p:spTree>
    <p:extLst>
      <p:ext uri="{BB962C8B-B14F-4D97-AF65-F5344CB8AC3E}">
        <p14:creationId xmlns:p14="http://schemas.microsoft.com/office/powerpoint/2010/main" val="3788875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A75A9F-3687-48B1-BFF8-595A1D6EC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DESCRIÇÃO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BED7D15-E3FC-46AF-BE99-7CD0C01AF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Objetivo e solução do problema: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PT" dirty="0"/>
              <a:t>O objetivo deste projeto é colmatar a necessidade de transportar bens da empresa para o cliente de uma forma muito mais simples.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PT" dirty="0"/>
              <a:t>Está a ser desenvolvida uma aplicação Android que consume os webservices gerados.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pt-PT" dirty="0"/>
              <a:t>Trata-se de uma plataforma que irá ser utilizada por várias pessoas com vários tipos de funcionalidades</a:t>
            </a:r>
          </a:p>
          <a:p>
            <a:pPr lvl="1"/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700407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854B0-0F04-4706-9608-D9EB4CA6D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PERSPETIVA  DE  SOLUÇÃO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EAAF4F2-FF55-4271-8524-77600310E7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793764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pt-PT" dirty="0"/>
              <a:t>Registo (</a:t>
            </a:r>
            <a:r>
              <a:rPr lang="pt-PT" b="1" dirty="0"/>
              <a:t>4 Utilizadores </a:t>
            </a:r>
            <a:r>
              <a:rPr lang="pt-PT" dirty="0"/>
              <a:t>- Cliente, Condutor, Empresa e Admin);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pt-PT" dirty="0"/>
              <a:t>Sistema de </a:t>
            </a:r>
            <a:r>
              <a:rPr lang="pt-PT" b="1" dirty="0"/>
              <a:t>Autenticação</a:t>
            </a:r>
            <a:r>
              <a:rPr lang="pt-PT" dirty="0"/>
              <a:t> (Login e </a:t>
            </a:r>
            <a:r>
              <a:rPr lang="pt-PT" dirty="0" err="1"/>
              <a:t>Logout</a:t>
            </a:r>
            <a:r>
              <a:rPr lang="pt-PT" dirty="0"/>
              <a:t>);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pt-PT" dirty="0"/>
              <a:t>Página de </a:t>
            </a:r>
            <a:r>
              <a:rPr lang="pt-PT" b="1" dirty="0"/>
              <a:t>Cliente</a:t>
            </a:r>
            <a:r>
              <a:rPr lang="pt-PT" dirty="0"/>
              <a:t> (gestão do próprio perfil, ver encomendas);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pt-PT" dirty="0"/>
              <a:t>Página de </a:t>
            </a:r>
            <a:r>
              <a:rPr lang="pt-PT" b="1" dirty="0"/>
              <a:t>Restaurante</a:t>
            </a:r>
            <a:r>
              <a:rPr lang="pt-PT" dirty="0"/>
              <a:t> (gestão de produtos, gestão do próprio perfil, gestão de encomendas);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pt-PT" dirty="0"/>
              <a:t>Página de </a:t>
            </a:r>
            <a:r>
              <a:rPr lang="pt-PT" b="1" dirty="0"/>
              <a:t>Condutor</a:t>
            </a:r>
            <a:r>
              <a:rPr lang="pt-PT" dirty="0"/>
              <a:t> (gestão de entregas, gestão do próprio  perfil, gestão de encomendas);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pt-PT" dirty="0"/>
              <a:t>Página de </a:t>
            </a:r>
            <a:r>
              <a:rPr lang="pt-PT" b="1" dirty="0"/>
              <a:t>Admin</a:t>
            </a:r>
            <a:r>
              <a:rPr lang="pt-PT" dirty="0"/>
              <a:t> (gestão de utilizadores, gestão do próprio perfil, gestão de encomendas);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pt-PT" dirty="0"/>
              <a:t>Página de </a:t>
            </a:r>
            <a:r>
              <a:rPr lang="pt-PT" b="1" dirty="0"/>
              <a:t>Restaurantes</a:t>
            </a:r>
            <a:r>
              <a:rPr lang="pt-PT" dirty="0"/>
              <a:t> e </a:t>
            </a:r>
            <a:r>
              <a:rPr lang="pt-PT" b="1" dirty="0"/>
              <a:t>Produtos</a:t>
            </a:r>
            <a:r>
              <a:rPr lang="pt-PT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528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FCDDAF-4A1A-4381-A2D1-F6CE9DC5C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FERRAMENTAS  UTILIZADAS</a:t>
            </a:r>
          </a:p>
        </p:txBody>
      </p:sp>
      <p:pic>
        <p:nvPicPr>
          <p:cNvPr id="18" name="Picture 2" descr="Node.js – Wikipédia, a enciclopédia livre">
            <a:extLst>
              <a:ext uri="{FF2B5EF4-FFF2-40B4-BE49-F238E27FC236}">
                <a16:creationId xmlns:a16="http://schemas.microsoft.com/office/drawing/2014/main" id="{36341603-18D7-47CB-960E-434B4B6752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156" y="2859979"/>
            <a:ext cx="1765750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SQLite – Wikipédia, a enciclopédia livre">
            <a:extLst>
              <a:ext uri="{FF2B5EF4-FFF2-40B4-BE49-F238E27FC236}">
                <a16:creationId xmlns:a16="http://schemas.microsoft.com/office/drawing/2014/main" id="{CAD0D022-1920-4DDD-ADFB-C700374E9D2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5" b="3899"/>
          <a:stretch/>
        </p:blipFill>
        <p:spPr bwMode="auto">
          <a:xfrm>
            <a:off x="2966975" y="2859979"/>
            <a:ext cx="2428045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10" descr="Primeiros passos com Git e Github | by xjulices | Medium">
            <a:extLst>
              <a:ext uri="{FF2B5EF4-FFF2-40B4-BE49-F238E27FC236}">
                <a16:creationId xmlns:a16="http://schemas.microsoft.com/office/drawing/2014/main" id="{56A0F79F-E5CA-4E1A-870D-5E2D155BEE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31" t="14128" r="10343" b="11037"/>
          <a:stretch/>
        </p:blipFill>
        <p:spPr bwMode="auto">
          <a:xfrm>
            <a:off x="8454375" y="2859253"/>
            <a:ext cx="3088817" cy="1081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Seta: Para Baixo 20">
            <a:extLst>
              <a:ext uri="{FF2B5EF4-FFF2-40B4-BE49-F238E27FC236}">
                <a16:creationId xmlns:a16="http://schemas.microsoft.com/office/drawing/2014/main" id="{79805711-4265-4282-8AFB-F1C5A937CCA7}"/>
              </a:ext>
            </a:extLst>
          </p:cNvPr>
          <p:cNvSpPr/>
          <p:nvPr/>
        </p:nvSpPr>
        <p:spPr>
          <a:xfrm>
            <a:off x="1503326" y="4237058"/>
            <a:ext cx="163897" cy="554302"/>
          </a:xfrm>
          <a:prstGeom prst="downArrow">
            <a:avLst/>
          </a:prstGeom>
          <a:solidFill>
            <a:srgbClr val="EE6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Seta: Para Baixo 21">
            <a:extLst>
              <a:ext uri="{FF2B5EF4-FFF2-40B4-BE49-F238E27FC236}">
                <a16:creationId xmlns:a16="http://schemas.microsoft.com/office/drawing/2014/main" id="{555BEB53-5591-40FE-8875-FD25405E4BC0}"/>
              </a:ext>
            </a:extLst>
          </p:cNvPr>
          <p:cNvSpPr/>
          <p:nvPr/>
        </p:nvSpPr>
        <p:spPr>
          <a:xfrm>
            <a:off x="4268248" y="4237058"/>
            <a:ext cx="163897" cy="554302"/>
          </a:xfrm>
          <a:prstGeom prst="downArrow">
            <a:avLst/>
          </a:prstGeom>
          <a:solidFill>
            <a:srgbClr val="EE6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3" name="Seta: Para Baixo 22">
            <a:extLst>
              <a:ext uri="{FF2B5EF4-FFF2-40B4-BE49-F238E27FC236}">
                <a16:creationId xmlns:a16="http://schemas.microsoft.com/office/drawing/2014/main" id="{F452315E-3149-4E44-8B82-E7196191A268}"/>
              </a:ext>
            </a:extLst>
          </p:cNvPr>
          <p:cNvSpPr/>
          <p:nvPr/>
        </p:nvSpPr>
        <p:spPr>
          <a:xfrm>
            <a:off x="10016540" y="4233074"/>
            <a:ext cx="163897" cy="554302"/>
          </a:xfrm>
          <a:prstGeom prst="downArrow">
            <a:avLst/>
          </a:prstGeom>
          <a:solidFill>
            <a:srgbClr val="EE6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784A320A-FCE2-41E1-BC0D-655D0A453BE1}"/>
              </a:ext>
            </a:extLst>
          </p:cNvPr>
          <p:cNvSpPr txBox="1"/>
          <p:nvPr/>
        </p:nvSpPr>
        <p:spPr>
          <a:xfrm>
            <a:off x="666435" y="4953339"/>
            <a:ext cx="1855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 err="1"/>
              <a:t>Back-end</a:t>
            </a:r>
            <a:endParaRPr lang="pt-PT" dirty="0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0DF88194-61E9-4BBF-A5EE-A8F500FFA279}"/>
              </a:ext>
            </a:extLst>
          </p:cNvPr>
          <p:cNvSpPr txBox="1"/>
          <p:nvPr/>
        </p:nvSpPr>
        <p:spPr>
          <a:xfrm>
            <a:off x="3411404" y="4949338"/>
            <a:ext cx="1855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Base de Dados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B144C66-EA69-4BD8-9D14-5B01193E9E2B}"/>
              </a:ext>
            </a:extLst>
          </p:cNvPr>
          <p:cNvSpPr txBox="1"/>
          <p:nvPr/>
        </p:nvSpPr>
        <p:spPr>
          <a:xfrm>
            <a:off x="8963472" y="4952015"/>
            <a:ext cx="2258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Alojamento do Projeto </a:t>
            </a: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76A577FE-F449-4DCE-8836-00E9674DD03C}"/>
              </a:ext>
            </a:extLst>
          </p:cNvPr>
          <p:cNvSpPr txBox="1"/>
          <p:nvPr/>
        </p:nvSpPr>
        <p:spPr>
          <a:xfrm>
            <a:off x="2846043" y="5875868"/>
            <a:ext cx="6499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Como forma de trabalho foi aplicado o </a:t>
            </a:r>
            <a:r>
              <a:rPr lang="pt-PT" b="1" dirty="0" err="1"/>
              <a:t>Scrum</a:t>
            </a:r>
            <a:endParaRPr lang="pt-PT" b="1" dirty="0"/>
          </a:p>
        </p:txBody>
      </p:sp>
      <p:sp>
        <p:nvSpPr>
          <p:cNvPr id="28" name="Seta: Para Baixo 27">
            <a:extLst>
              <a:ext uri="{FF2B5EF4-FFF2-40B4-BE49-F238E27FC236}">
                <a16:creationId xmlns:a16="http://schemas.microsoft.com/office/drawing/2014/main" id="{BA28F261-68CF-429B-972D-B6B50062C699}"/>
              </a:ext>
            </a:extLst>
          </p:cNvPr>
          <p:cNvSpPr/>
          <p:nvPr/>
        </p:nvSpPr>
        <p:spPr>
          <a:xfrm>
            <a:off x="6823436" y="4237888"/>
            <a:ext cx="163897" cy="554302"/>
          </a:xfrm>
          <a:prstGeom prst="downArrow">
            <a:avLst/>
          </a:prstGeom>
          <a:solidFill>
            <a:srgbClr val="EE6E4A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BFF4C767-26EF-460E-B9F7-9FC073E290C9}"/>
              </a:ext>
            </a:extLst>
          </p:cNvPr>
          <p:cNvSpPr txBox="1"/>
          <p:nvPr/>
        </p:nvSpPr>
        <p:spPr>
          <a:xfrm>
            <a:off x="5987690" y="4952015"/>
            <a:ext cx="1855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 err="1"/>
              <a:t>Front-end</a:t>
            </a:r>
            <a:endParaRPr lang="pt-PT" dirty="0"/>
          </a:p>
        </p:txBody>
      </p:sp>
      <p:pic>
        <p:nvPicPr>
          <p:cNvPr id="30" name="Picture 4" descr="Help you with your html,css,javascript projects by Ykivanc">
            <a:extLst>
              <a:ext uri="{FF2B5EF4-FFF2-40B4-BE49-F238E27FC236}">
                <a16:creationId xmlns:a16="http://schemas.microsoft.com/office/drawing/2014/main" id="{6C3CE028-B684-451B-ABF7-58BC0A7954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80" b="9223"/>
          <a:stretch/>
        </p:blipFill>
        <p:spPr bwMode="auto">
          <a:xfrm>
            <a:off x="5787324" y="2859253"/>
            <a:ext cx="2228912" cy="1081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9554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635F6F-2C19-4CBA-8CB7-D1334BB72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sz="5400" dirty="0"/>
              <a:t>PRODUCT  BACKLOG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6E477F3-C203-493C-B957-3CD948198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124" y="2869109"/>
            <a:ext cx="10583752" cy="270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753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ânico">
  <a:themeElements>
    <a:clrScheme name="Vermelho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E4E49EB0-FB00-41F5-9359-4843D783A23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441</Words>
  <Application>Microsoft Office PowerPoint</Application>
  <PresentationFormat>Ecrã Panorâmico</PresentationFormat>
  <Paragraphs>81</Paragraphs>
  <Slides>24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24</vt:i4>
      </vt:variant>
    </vt:vector>
  </HeadingPairs>
  <TitlesOfParts>
    <vt:vector size="29" baseType="lpstr">
      <vt:lpstr>Arial</vt:lpstr>
      <vt:lpstr>Calibri</vt:lpstr>
      <vt:lpstr>Garamond</vt:lpstr>
      <vt:lpstr>Wingdings</vt:lpstr>
      <vt:lpstr>Orgânico</vt:lpstr>
      <vt:lpstr>APRESENTAÇÃO FINAL</vt:lpstr>
      <vt:lpstr>O QUE VAMOS FALAR ?</vt:lpstr>
      <vt:lpstr>O QUE VAMOS FALAR ?</vt:lpstr>
      <vt:lpstr>O QUE VAMOS FALAR ?</vt:lpstr>
      <vt:lpstr>Apresentação do PowerPoint</vt:lpstr>
      <vt:lpstr>DESCRIÇÃO</vt:lpstr>
      <vt:lpstr>PERSPETIVA  DE  SOLUÇÃO</vt:lpstr>
      <vt:lpstr>FERRAMENTAS  UTILIZADAS</vt:lpstr>
      <vt:lpstr>PRODUCT  BACKLOG</vt:lpstr>
      <vt:lpstr>SPRINT  BACKLOG</vt:lpstr>
      <vt:lpstr>ESPECIFICAÇÃO  DA  API</vt:lpstr>
      <vt:lpstr>Apresentação do PowerPoint</vt:lpstr>
      <vt:lpstr>ISSUES</vt:lpstr>
      <vt:lpstr>MILESTONES</vt:lpstr>
      <vt:lpstr>PROJECTS</vt:lpstr>
      <vt:lpstr>ACTIONS</vt:lpstr>
      <vt:lpstr>PAGES</vt:lpstr>
      <vt:lpstr>RELEASES</vt:lpstr>
      <vt:lpstr>README</vt:lpstr>
      <vt:lpstr>LICENÇA</vt:lpstr>
      <vt:lpstr>Apresentação do PowerPoint</vt:lpstr>
      <vt:lpstr>BASE  DE  DADOS</vt:lpstr>
      <vt:lpstr>DEPLOY</vt:lpstr>
      <vt:lpstr>TESTES  DE  RELEASE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FINAL</dc:title>
  <dc:creator>Rui Pedro Mendes Pinto</dc:creator>
  <cp:lastModifiedBy>Rui Pedro Mendes Pinto</cp:lastModifiedBy>
  <cp:revision>3</cp:revision>
  <dcterms:created xsi:type="dcterms:W3CDTF">2021-01-28T14:13:15Z</dcterms:created>
  <dcterms:modified xsi:type="dcterms:W3CDTF">2021-01-28T14:23:35Z</dcterms:modified>
</cp:coreProperties>
</file>

<file path=docProps/thumbnail.jpeg>
</file>